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2"/>
  </p:notesMasterIdLst>
  <p:sldIdLst>
    <p:sldId id="264" r:id="rId4"/>
    <p:sldId id="283" r:id="rId5"/>
    <p:sldId id="266" r:id="rId6"/>
    <p:sldId id="362" r:id="rId7"/>
    <p:sldId id="296" r:id="rId8"/>
    <p:sldId id="361" r:id="rId9"/>
    <p:sldId id="298" r:id="rId10"/>
    <p:sldId id="29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66FF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92" autoAdjust="0"/>
    <p:restoredTop sz="94970" autoAdjust="0"/>
  </p:normalViewPr>
  <p:slideViewPr>
    <p:cSldViewPr>
      <p:cViewPr varScale="1">
        <p:scale>
          <a:sx n="108" d="100"/>
          <a:sy n="108" d="100"/>
        </p:scale>
        <p:origin x="2214"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C2796-38F0-4163-B63C-6A929A5D6120}" type="datetimeFigureOut">
              <a:rPr lang="en-US" smtClean="0"/>
              <a:pPr/>
              <a:t>7/12/2024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BF8A3-7C65-4CBF-A992-414CE124F484}" type="slidenum">
              <a:rPr lang="en-US" smtClean="0"/>
              <a:pPr/>
              <a:t>‹#›</a:t>
            </a:fld>
            <a:endParaRPr lang="en-US"/>
          </a:p>
        </p:txBody>
      </p:sp>
    </p:spTree>
    <p:extLst>
      <p:ext uri="{BB962C8B-B14F-4D97-AF65-F5344CB8AC3E}">
        <p14:creationId xmlns:p14="http://schemas.microsoft.com/office/powerpoint/2010/main" val="6006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ARS Has: $1.1 B Budget, X Locations, 8000 Employees and 1900 Scientists</a:t>
            </a:r>
          </a:p>
        </p:txBody>
      </p:sp>
      <p:sp>
        <p:nvSpPr>
          <p:cNvPr id="4" name="Slide Number Placeholder 3"/>
          <p:cNvSpPr>
            <a:spLocks noGrp="1"/>
          </p:cNvSpPr>
          <p:nvPr>
            <p:ph type="sldNum" sz="quarter" idx="10"/>
          </p:nvPr>
        </p:nvSpPr>
        <p:spPr/>
        <p:txBody>
          <a:bodyPr/>
          <a:lstStyle/>
          <a:p>
            <a:fld id="{5DCBF8A3-7C65-4CBF-A992-414CE124F484}"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image “file:///Y:/All%20NRRC%20Use/Aerial%20of%20DB%20NRRC/Aerial%202003.jpg” cannot be displayed, because it contains errors."/>
          <p:cNvPicPr>
            <a:picLocks noChangeAspect="1" noChangeArrowheads="1"/>
          </p:cNvPicPr>
          <p:nvPr/>
        </p:nvPicPr>
        <p:blipFill>
          <a:blip r:embed="rId2" cstate="print">
            <a:lum bright="-20000" contrast="-44000"/>
          </a:blip>
          <a:srcRect l="19444" t="11111" r="16667" b="20370"/>
          <a:stretch>
            <a:fillRect/>
          </a:stretch>
        </p:blipFill>
        <p:spPr bwMode="auto">
          <a:xfrm>
            <a:off x="0" y="-95250"/>
            <a:ext cx="9271000" cy="6953250"/>
          </a:xfrm>
          <a:prstGeom prst="rect">
            <a:avLst/>
          </a:prstGeom>
          <a:noFill/>
          <a:ln w="9525">
            <a:noFill/>
            <a:miter lim="800000"/>
            <a:headEnd/>
            <a:tailEnd/>
          </a:ln>
          <a:effectLst/>
        </p:spPr>
      </p:pic>
      <p:sp>
        <p:nvSpPr>
          <p:cNvPr id="4" name="TextBox 3"/>
          <p:cNvSpPr txBox="1"/>
          <p:nvPr/>
        </p:nvSpPr>
        <p:spPr>
          <a:xfrm>
            <a:off x="381000" y="776534"/>
            <a:ext cx="8382000" cy="5693866"/>
          </a:xfrm>
          <a:prstGeom prst="rect">
            <a:avLst/>
          </a:prstGeom>
          <a:noFill/>
        </p:spPr>
        <p:txBody>
          <a:bodyPr wrap="square" rtlCol="0">
            <a:spAutoFit/>
          </a:bodyPr>
          <a:lstStyle/>
          <a:p>
            <a:pPr algn="ctr"/>
            <a:r>
              <a:rPr lang="en-US" sz="2800" b="1" dirty="0">
                <a:solidFill>
                  <a:srgbClr val="FFFF00"/>
                </a:solidFill>
              </a:rPr>
              <a:t>Addressing the Needs of the US Rice Industry</a:t>
            </a:r>
          </a:p>
          <a:p>
            <a:pPr algn="ctr"/>
            <a:r>
              <a:rPr lang="en-US" sz="2800" b="1" dirty="0">
                <a:solidFill>
                  <a:srgbClr val="FFFF00"/>
                </a:solidFill>
              </a:rPr>
              <a:t> – An Overview of the USDA-ARS Dale Bumpers </a:t>
            </a:r>
          </a:p>
          <a:p>
            <a:pPr algn="ctr"/>
            <a:r>
              <a:rPr lang="en-US" sz="2800" b="1" dirty="0">
                <a:solidFill>
                  <a:srgbClr val="FFFF00"/>
                </a:solidFill>
              </a:rPr>
              <a:t>National Rice Research Center</a:t>
            </a:r>
          </a:p>
          <a:p>
            <a:pPr algn="ctr"/>
            <a:endParaRPr lang="en-US" sz="2800" b="1" dirty="0">
              <a:solidFill>
                <a:srgbClr val="FFFF00"/>
              </a:solidFill>
              <a:effectLst>
                <a:outerShdw blurRad="38100" dist="38100" dir="2700000" algn="tl">
                  <a:srgbClr val="000000">
                    <a:alpha val="43137"/>
                  </a:srgbClr>
                </a:outerShdw>
              </a:effectLst>
            </a:endParaRPr>
          </a:p>
          <a:p>
            <a:pPr algn="ctr"/>
            <a:endParaRPr lang="en-US" sz="2800" b="1" dirty="0">
              <a:solidFill>
                <a:srgbClr val="FFFF00"/>
              </a:solidFill>
              <a:effectLst>
                <a:outerShdw blurRad="38100" dist="38100" dir="2700000" algn="tl">
                  <a:srgbClr val="000000">
                    <a:alpha val="43137"/>
                  </a:srgbClr>
                </a:outerShdw>
              </a:effectLst>
            </a:endParaRPr>
          </a:p>
          <a:p>
            <a:pPr algn="ctr"/>
            <a:endParaRPr lang="en-US" sz="2800" b="1" dirty="0">
              <a:solidFill>
                <a:srgbClr val="FFFF00"/>
              </a:solidFill>
              <a:effectLst>
                <a:outerShdw blurRad="38100" dist="38100" dir="2700000" algn="tl">
                  <a:srgbClr val="000000">
                    <a:alpha val="43137"/>
                  </a:srgbClr>
                </a:outerShdw>
              </a:effectLst>
            </a:endParaRPr>
          </a:p>
          <a:p>
            <a:pPr algn="ctr"/>
            <a:endParaRPr lang="en-US" sz="2800" b="1" dirty="0">
              <a:solidFill>
                <a:srgbClr val="FFFF00"/>
              </a:solidFill>
              <a:effectLst>
                <a:outerShdw blurRad="38100" dist="38100" dir="2700000" algn="tl">
                  <a:srgbClr val="000000">
                    <a:alpha val="43137"/>
                  </a:srgbClr>
                </a:outerShdw>
              </a:effectLst>
            </a:endParaRPr>
          </a:p>
          <a:p>
            <a:pPr algn="ctr"/>
            <a:endParaRPr lang="en-US" sz="2800" b="1" dirty="0">
              <a:solidFill>
                <a:srgbClr val="FFFF00"/>
              </a:solidFill>
              <a:effectLst>
                <a:outerShdw blurRad="38100" dist="38100" dir="2700000" algn="tl">
                  <a:srgbClr val="000000">
                    <a:alpha val="43137"/>
                  </a:srgbClr>
                </a:outerShdw>
              </a:effectLst>
            </a:endParaRPr>
          </a:p>
          <a:p>
            <a:pPr algn="ctr"/>
            <a:endParaRPr lang="en-US" sz="2800" b="1" dirty="0">
              <a:solidFill>
                <a:srgbClr val="FFFF00"/>
              </a:solidFill>
              <a:effectLst>
                <a:outerShdw blurRad="38100" dist="38100" dir="2700000" algn="tl">
                  <a:srgbClr val="000000">
                    <a:alpha val="43137"/>
                  </a:srgbClr>
                </a:outerShdw>
              </a:effectLst>
            </a:endParaRPr>
          </a:p>
          <a:p>
            <a:pPr algn="ctr"/>
            <a:r>
              <a:rPr lang="en-US" sz="2800" b="1" dirty="0">
                <a:solidFill>
                  <a:srgbClr val="FFFF00"/>
                </a:solidFill>
                <a:effectLst>
                  <a:outerShdw blurRad="38100" dist="38100" dir="2700000" algn="tl">
                    <a:srgbClr val="000000">
                      <a:alpha val="43137"/>
                    </a:srgbClr>
                  </a:outerShdw>
                </a:effectLst>
              </a:rPr>
              <a:t>Yulin Jia</a:t>
            </a:r>
          </a:p>
          <a:p>
            <a:pPr algn="ctr"/>
            <a:r>
              <a:rPr lang="en-US" sz="2800" b="1" dirty="0">
                <a:solidFill>
                  <a:srgbClr val="FFFF00"/>
                </a:solidFill>
                <a:effectLst>
                  <a:outerShdw blurRad="38100" dist="38100" dir="2700000" algn="tl">
                    <a:srgbClr val="000000">
                      <a:alpha val="43137"/>
                    </a:srgbClr>
                  </a:outerShdw>
                </a:effectLst>
              </a:rPr>
              <a:t>Center Director/Research Leader</a:t>
            </a:r>
          </a:p>
          <a:p>
            <a:pPr algn="ctr"/>
            <a:endParaRPr lang="en-US" sz="2800" b="1" dirty="0">
              <a:solidFill>
                <a:srgbClr val="FFFF00"/>
              </a:solidFill>
              <a:effectLst>
                <a:outerShdw blurRad="38100" dist="38100" dir="2700000" algn="tl">
                  <a:srgbClr val="000000">
                    <a:alpha val="43137"/>
                  </a:srgbClr>
                </a:outerShdw>
              </a:effectLst>
            </a:endParaRPr>
          </a:p>
          <a:p>
            <a:pPr algn="ctr"/>
            <a:endParaRPr lang="en-US" sz="2800" b="1" dirty="0">
              <a:solidFill>
                <a:srgbClr val="FFFF00"/>
              </a:solidFill>
              <a:effectLst>
                <a:outerShdw blurRad="38100" dist="38100" dir="2700000" algn="tl">
                  <a:srgbClr val="000000">
                    <a:alpha val="43137"/>
                  </a:srgbClr>
                </a:outerShdw>
              </a:effectLst>
            </a:endParaRPr>
          </a:p>
        </p:txBody>
      </p:sp>
      <p:pic>
        <p:nvPicPr>
          <p:cNvPr id="5" name="Picture 4" descr="USDAARSIdenti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08820"/>
            <a:ext cx="2902426" cy="84918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l="33382" t="29167" r="24451" b="14583"/>
          <a:stretch>
            <a:fillRect/>
          </a:stretch>
        </p:blipFill>
        <p:spPr bwMode="auto">
          <a:xfrm>
            <a:off x="127000" y="1905000"/>
            <a:ext cx="5892800" cy="4419600"/>
          </a:xfrm>
          <a:prstGeom prst="rect">
            <a:avLst/>
          </a:prstGeom>
          <a:noFill/>
          <a:ln w="9525">
            <a:noFill/>
            <a:miter lim="800000"/>
            <a:headEnd/>
            <a:tailEnd/>
          </a:ln>
        </p:spPr>
      </p:pic>
      <p:pic>
        <p:nvPicPr>
          <p:cNvPr id="4" name="Picture 3" descr="USDAARSIdentit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152400"/>
            <a:ext cx="4191000" cy="1226186"/>
          </a:xfrm>
          <a:prstGeom prst="rect">
            <a:avLst/>
          </a:prstGeom>
        </p:spPr>
      </p:pic>
      <p:sp>
        <p:nvSpPr>
          <p:cNvPr id="5" name="TextBox 4"/>
          <p:cNvSpPr txBox="1"/>
          <p:nvPr/>
        </p:nvSpPr>
        <p:spPr>
          <a:xfrm>
            <a:off x="6096000" y="2971800"/>
            <a:ext cx="2819400"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t>The Dale Bumpers National Rice Research Center in Stuttgart, Arkansas is the largest facility in USDA-ARS with the sole focus on rice research. </a:t>
            </a:r>
          </a:p>
        </p:txBody>
      </p:sp>
      <p:cxnSp>
        <p:nvCxnSpPr>
          <p:cNvPr id="7" name="Straight Arrow Connector 6"/>
          <p:cNvCxnSpPr/>
          <p:nvPr/>
        </p:nvCxnSpPr>
        <p:spPr>
          <a:xfrm flipH="1">
            <a:off x="3429000" y="3352800"/>
            <a:ext cx="2667000" cy="9906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2580515716"/>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Acrobat Document" r:id="rId2" imgW="8910000" imgH="6885000" progId="AcroExch.Document.DC">
                  <p:embed/>
                </p:oleObj>
              </mc:Choice>
              <mc:Fallback>
                <p:oleObj name="Acrobat Document" r:id="rId2" imgW="8910000" imgH="6885000" progId="AcroExch.Document.DC">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l="6061" t="3922" r="6061" b="4575"/>
                      <a:stretch>
                        <a:fillRect/>
                      </a:stretch>
                    </p:blipFill>
                    <p:spPr bwMode="auto">
                      <a:xfrm>
                        <a:off x="0" y="0"/>
                        <a:ext cx="9144000" cy="6858000"/>
                      </a:xfrm>
                      <a:prstGeom prst="rect">
                        <a:avLst/>
                      </a:prstGeom>
                      <a:noFill/>
                      <a:ln>
                        <a:noFill/>
                      </a:ln>
                      <a:effectLst/>
                    </p:spPr>
                  </p:pic>
                </p:oleObj>
              </mc:Fallback>
            </mc:AlternateContent>
          </a:graphicData>
        </a:graphic>
      </p:graphicFrame>
      <p:cxnSp>
        <p:nvCxnSpPr>
          <p:cNvPr id="4" name="Straight Arrow Connector 3"/>
          <p:cNvCxnSpPr/>
          <p:nvPr/>
        </p:nvCxnSpPr>
        <p:spPr>
          <a:xfrm flipH="1" flipV="1">
            <a:off x="5486400" y="4495800"/>
            <a:ext cx="2277584" cy="18466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63984" y="4495800"/>
            <a:ext cx="992516" cy="369332"/>
          </a:xfrm>
          <a:prstGeom prst="rect">
            <a:avLst/>
          </a:prstGeom>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b="1" dirty="0">
                <a:solidFill>
                  <a:schemeClr val="bg1"/>
                </a:solidFill>
              </a:rPr>
              <a:t>DBNRRC</a:t>
            </a:r>
          </a:p>
        </p:txBody>
      </p:sp>
      <p:sp>
        <p:nvSpPr>
          <p:cNvPr id="2" name="TextBox 1"/>
          <p:cNvSpPr txBox="1"/>
          <p:nvPr/>
        </p:nvSpPr>
        <p:spPr>
          <a:xfrm>
            <a:off x="3276600" y="374542"/>
            <a:ext cx="2971800" cy="923330"/>
          </a:xfrm>
          <a:prstGeom prst="rect">
            <a:avLst/>
          </a:prstGeom>
          <a:solidFill>
            <a:schemeClr val="tx1"/>
          </a:solidFill>
        </p:spPr>
        <p:txBody>
          <a:bodyPr wrap="square" rtlCol="0">
            <a:spAutoFit/>
          </a:bodyPr>
          <a:lstStyle/>
          <a:p>
            <a:r>
              <a:rPr lang="en-US" b="1" dirty="0">
                <a:solidFill>
                  <a:schemeClr val="bg1"/>
                </a:solidFill>
              </a:rPr>
              <a:t>USA Rice Acreage</a:t>
            </a:r>
          </a:p>
          <a:p>
            <a:endParaRPr lang="en-US" b="1" dirty="0">
              <a:solidFill>
                <a:schemeClr val="bg1"/>
              </a:solidFill>
            </a:endParaRPr>
          </a:p>
          <a:p>
            <a:endParaRPr lang="en-US" b="1" dirty="0">
              <a:solidFill>
                <a:schemeClr val="bg1"/>
              </a:solidFill>
            </a:endParaRPr>
          </a:p>
        </p:txBody>
      </p:sp>
      <p:sp>
        <p:nvSpPr>
          <p:cNvPr id="5" name="TextBox 4"/>
          <p:cNvSpPr txBox="1"/>
          <p:nvPr/>
        </p:nvSpPr>
        <p:spPr>
          <a:xfrm>
            <a:off x="6057900" y="1371600"/>
            <a:ext cx="184731" cy="369332"/>
          </a:xfrm>
          <a:prstGeom prst="rect">
            <a:avLst/>
          </a:prstGeom>
          <a:noFill/>
        </p:spPr>
        <p:txBody>
          <a:bodyPr wrap="none" rtlCol="0">
            <a:spAutoFit/>
          </a:bodyPr>
          <a:lstStyle/>
          <a:p>
            <a:endParaRPr 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6"/>
          <p:cNvSpPr>
            <a:spLocks noChangeArrowheads="1"/>
          </p:cNvSpPr>
          <p:nvPr/>
        </p:nvSpPr>
        <p:spPr bwMode="auto">
          <a:xfrm>
            <a:off x="304800" y="114300"/>
            <a:ext cx="8534400" cy="14859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51" name="Text Box 5"/>
          <p:cNvSpPr txBox="1">
            <a:spLocks noChangeArrowheads="1"/>
          </p:cNvSpPr>
          <p:nvPr/>
        </p:nvSpPr>
        <p:spPr bwMode="auto">
          <a:xfrm>
            <a:off x="1096434" y="141685"/>
            <a:ext cx="61171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052" name="Text Box 6"/>
          <p:cNvSpPr txBox="1">
            <a:spLocks noChangeArrowheads="1"/>
          </p:cNvSpPr>
          <p:nvPr/>
        </p:nvSpPr>
        <p:spPr bwMode="auto">
          <a:xfrm>
            <a:off x="3149600" y="152400"/>
            <a:ext cx="4165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chemeClr val="bg1"/>
                </a:solidFill>
              </a:rPr>
              <a:t>Mission Driven Research</a:t>
            </a:r>
          </a:p>
          <a:p>
            <a:pPr eaLnBrk="1" hangingPunct="1"/>
            <a:endParaRPr lang="en-US" altLang="en-US" sz="1200" b="1" dirty="0"/>
          </a:p>
          <a:p>
            <a:pPr eaLnBrk="1" hangingPunct="1"/>
            <a:endParaRPr lang="en-US" altLang="en-US" b="1" dirty="0"/>
          </a:p>
        </p:txBody>
      </p:sp>
      <p:sp>
        <p:nvSpPr>
          <p:cNvPr id="2053" name="Text Box 7"/>
          <p:cNvSpPr txBox="1">
            <a:spLocks noChangeArrowheads="1"/>
          </p:cNvSpPr>
          <p:nvPr/>
        </p:nvSpPr>
        <p:spPr bwMode="auto">
          <a:xfrm>
            <a:off x="2082800" y="457200"/>
            <a:ext cx="4927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657600" eaLnBrk="0" hangingPunct="0">
              <a:defRPr>
                <a:solidFill>
                  <a:schemeClr val="tx1"/>
                </a:solidFill>
                <a:latin typeface="Arial" charset="0"/>
              </a:defRPr>
            </a:lvl1pPr>
            <a:lvl2pPr marL="742950" indent="-285750" defTabSz="3657600" eaLnBrk="0" hangingPunct="0">
              <a:defRPr>
                <a:solidFill>
                  <a:schemeClr val="tx1"/>
                </a:solidFill>
                <a:latin typeface="Arial" charset="0"/>
              </a:defRPr>
            </a:lvl2pPr>
            <a:lvl3pPr marL="1143000" indent="-228600" defTabSz="3657600" eaLnBrk="0" hangingPunct="0">
              <a:defRPr>
                <a:solidFill>
                  <a:schemeClr val="tx1"/>
                </a:solidFill>
                <a:latin typeface="Arial" charset="0"/>
              </a:defRPr>
            </a:lvl3pPr>
            <a:lvl4pPr marL="1600200" indent="-228600" defTabSz="3657600" eaLnBrk="0" hangingPunct="0">
              <a:defRPr>
                <a:solidFill>
                  <a:schemeClr val="tx1"/>
                </a:solidFill>
                <a:latin typeface="Arial" charset="0"/>
              </a:defRPr>
            </a:lvl4pPr>
            <a:lvl5pPr marL="2057400" indent="-228600" defTabSz="3657600" eaLnBrk="0" hangingPunct="0">
              <a:defRPr>
                <a:solidFill>
                  <a:schemeClr val="tx1"/>
                </a:solidFill>
                <a:latin typeface="Arial" charset="0"/>
              </a:defRPr>
            </a:lvl5pPr>
            <a:lvl6pPr marL="2514600" indent="-228600" defTabSz="3657600" eaLnBrk="0" fontAlgn="base" hangingPunct="0">
              <a:spcBef>
                <a:spcPct val="0"/>
              </a:spcBef>
              <a:spcAft>
                <a:spcPct val="0"/>
              </a:spcAft>
              <a:defRPr>
                <a:solidFill>
                  <a:schemeClr val="tx1"/>
                </a:solidFill>
                <a:latin typeface="Arial" charset="0"/>
              </a:defRPr>
            </a:lvl6pPr>
            <a:lvl7pPr marL="2971800" indent="-228600" defTabSz="3657600" eaLnBrk="0" fontAlgn="base" hangingPunct="0">
              <a:spcBef>
                <a:spcPct val="0"/>
              </a:spcBef>
              <a:spcAft>
                <a:spcPct val="0"/>
              </a:spcAft>
              <a:defRPr>
                <a:solidFill>
                  <a:schemeClr val="tx1"/>
                </a:solidFill>
                <a:latin typeface="Arial" charset="0"/>
              </a:defRPr>
            </a:lvl7pPr>
            <a:lvl8pPr marL="3429000" indent="-228600" defTabSz="3657600" eaLnBrk="0" fontAlgn="base" hangingPunct="0">
              <a:spcBef>
                <a:spcPct val="0"/>
              </a:spcBef>
              <a:spcAft>
                <a:spcPct val="0"/>
              </a:spcAft>
              <a:defRPr>
                <a:solidFill>
                  <a:schemeClr val="tx1"/>
                </a:solidFill>
                <a:latin typeface="Arial" charset="0"/>
              </a:defRPr>
            </a:lvl8pPr>
            <a:lvl9pPr marL="3886200" indent="-228600" defTabSz="3657600" eaLnBrk="0" fontAlgn="base" hangingPunct="0">
              <a:spcBef>
                <a:spcPct val="0"/>
              </a:spcBef>
              <a:spcAft>
                <a:spcPct val="0"/>
              </a:spcAft>
              <a:defRPr>
                <a:solidFill>
                  <a:schemeClr val="tx1"/>
                </a:solidFill>
                <a:latin typeface="Arial" charset="0"/>
              </a:defRPr>
            </a:lvl9pPr>
          </a:lstStyle>
          <a:p>
            <a:pPr algn="ctr" eaLnBrk="1" hangingPunct="1"/>
            <a:r>
              <a:rPr lang="en-US" altLang="en-US" sz="1200" b="1" dirty="0">
                <a:solidFill>
                  <a:schemeClr val="bg1"/>
                </a:solidFill>
                <a:latin typeface="Times New Roman" pitchFamily="18" charset="0"/>
              </a:rPr>
              <a:t>The mission of the Dale Bumpers National Rice Research Center is to improve the competitiveness of the U.S. rice industry in global and domestic markets through research and technology development that assures high yields, value-added grain quality, pest resistance, and stress tolerance.</a:t>
            </a:r>
          </a:p>
        </p:txBody>
      </p:sp>
      <p:pic>
        <p:nvPicPr>
          <p:cNvPr id="2054" name="Picture 8" descr="Rice photo-266d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277303"/>
            <a:ext cx="12636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9" descr="k757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716" y="326351"/>
            <a:ext cx="11916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10"/>
          <p:cNvSpPr txBox="1">
            <a:spLocks noChangeArrowheads="1"/>
          </p:cNvSpPr>
          <p:nvPr/>
        </p:nvSpPr>
        <p:spPr bwMode="auto">
          <a:xfrm>
            <a:off x="1354667" y="1685925"/>
            <a:ext cx="6400800" cy="36933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a:t>DBNRRC Rice Research Effort</a:t>
            </a:r>
          </a:p>
        </p:txBody>
      </p:sp>
      <p:sp>
        <p:nvSpPr>
          <p:cNvPr id="2057" name="Text Box 11"/>
          <p:cNvSpPr txBox="1">
            <a:spLocks noChangeArrowheads="1"/>
          </p:cNvSpPr>
          <p:nvPr/>
        </p:nvSpPr>
        <p:spPr bwMode="auto">
          <a:xfrm>
            <a:off x="4876800" y="2986088"/>
            <a:ext cx="3454400" cy="36933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dirty="0"/>
              <a:t>Researchers</a:t>
            </a:r>
          </a:p>
        </p:txBody>
      </p:sp>
      <p:sp>
        <p:nvSpPr>
          <p:cNvPr id="2058" name="Text Box 12"/>
          <p:cNvSpPr txBox="1">
            <a:spLocks noChangeArrowheads="1"/>
          </p:cNvSpPr>
          <p:nvPr/>
        </p:nvSpPr>
        <p:spPr bwMode="auto">
          <a:xfrm>
            <a:off x="2286000" y="4732735"/>
            <a:ext cx="4572000" cy="36933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dirty="0"/>
              <a:t>Farmers, Seedsmen</a:t>
            </a:r>
          </a:p>
        </p:txBody>
      </p:sp>
      <p:sp>
        <p:nvSpPr>
          <p:cNvPr id="2059" name="Text Box 13"/>
          <p:cNvSpPr txBox="1">
            <a:spLocks noChangeArrowheads="1"/>
          </p:cNvSpPr>
          <p:nvPr/>
        </p:nvSpPr>
        <p:spPr bwMode="auto">
          <a:xfrm>
            <a:off x="1016000" y="5407819"/>
            <a:ext cx="7112000" cy="36933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dirty="0"/>
              <a:t>Millers, Processors</a:t>
            </a:r>
          </a:p>
        </p:txBody>
      </p:sp>
      <p:sp>
        <p:nvSpPr>
          <p:cNvPr id="2060" name="Text Box 14"/>
          <p:cNvSpPr txBox="1">
            <a:spLocks noChangeArrowheads="1"/>
          </p:cNvSpPr>
          <p:nvPr/>
        </p:nvSpPr>
        <p:spPr bwMode="auto">
          <a:xfrm>
            <a:off x="850900" y="6168629"/>
            <a:ext cx="7416800" cy="36933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dirty="0"/>
              <a:t>Consumers</a:t>
            </a:r>
          </a:p>
        </p:txBody>
      </p:sp>
      <p:sp>
        <p:nvSpPr>
          <p:cNvPr id="2061" name="Text Box 15"/>
          <p:cNvSpPr txBox="1">
            <a:spLocks noChangeArrowheads="1"/>
          </p:cNvSpPr>
          <p:nvPr/>
        </p:nvSpPr>
        <p:spPr bwMode="auto">
          <a:xfrm>
            <a:off x="5752800" y="3814763"/>
            <a:ext cx="1287532" cy="36933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dirty="0"/>
              <a:t>Extension</a:t>
            </a:r>
          </a:p>
        </p:txBody>
      </p:sp>
      <p:sp>
        <p:nvSpPr>
          <p:cNvPr id="2062" name="Line 17"/>
          <p:cNvSpPr>
            <a:spLocks noChangeShapeType="1"/>
          </p:cNvSpPr>
          <p:nvPr/>
        </p:nvSpPr>
        <p:spPr bwMode="auto">
          <a:xfrm>
            <a:off x="4572000" y="2055257"/>
            <a:ext cx="0" cy="40219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3" name="Line 19"/>
          <p:cNvSpPr>
            <a:spLocks noChangeShapeType="1"/>
          </p:cNvSpPr>
          <p:nvPr/>
        </p:nvSpPr>
        <p:spPr bwMode="auto">
          <a:xfrm>
            <a:off x="1524000" y="2457450"/>
            <a:ext cx="5588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4" name="Line 20"/>
          <p:cNvSpPr>
            <a:spLocks noChangeShapeType="1"/>
          </p:cNvSpPr>
          <p:nvPr/>
        </p:nvSpPr>
        <p:spPr bwMode="auto">
          <a:xfrm>
            <a:off x="7112000" y="2447925"/>
            <a:ext cx="0" cy="5143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5" name="Line 21"/>
          <p:cNvSpPr>
            <a:spLocks noChangeShapeType="1"/>
          </p:cNvSpPr>
          <p:nvPr/>
        </p:nvSpPr>
        <p:spPr bwMode="auto">
          <a:xfrm>
            <a:off x="3251200" y="2457450"/>
            <a:ext cx="0" cy="22288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Line 22"/>
          <p:cNvSpPr>
            <a:spLocks noChangeShapeType="1"/>
          </p:cNvSpPr>
          <p:nvPr/>
        </p:nvSpPr>
        <p:spPr bwMode="auto">
          <a:xfrm flipH="1">
            <a:off x="1524000" y="2452687"/>
            <a:ext cx="16933" cy="29194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Line 23"/>
          <p:cNvSpPr>
            <a:spLocks noChangeShapeType="1"/>
          </p:cNvSpPr>
          <p:nvPr/>
        </p:nvSpPr>
        <p:spPr bwMode="auto">
          <a:xfrm>
            <a:off x="7620000" y="3355420"/>
            <a:ext cx="0" cy="201668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 name="Line 24"/>
          <p:cNvSpPr>
            <a:spLocks noChangeShapeType="1"/>
          </p:cNvSpPr>
          <p:nvPr/>
        </p:nvSpPr>
        <p:spPr bwMode="auto">
          <a:xfrm>
            <a:off x="6400800" y="4184094"/>
            <a:ext cx="0" cy="50220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 name="Line 25"/>
          <p:cNvSpPr>
            <a:spLocks noChangeShapeType="1"/>
          </p:cNvSpPr>
          <p:nvPr/>
        </p:nvSpPr>
        <p:spPr bwMode="auto">
          <a:xfrm>
            <a:off x="6396566" y="3355420"/>
            <a:ext cx="4234" cy="53078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Line 26"/>
          <p:cNvSpPr>
            <a:spLocks noChangeShapeType="1"/>
          </p:cNvSpPr>
          <p:nvPr/>
        </p:nvSpPr>
        <p:spPr bwMode="auto">
          <a:xfrm>
            <a:off x="5181600" y="3355420"/>
            <a:ext cx="0" cy="133088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1" name="Line 28"/>
          <p:cNvSpPr>
            <a:spLocks noChangeShapeType="1"/>
          </p:cNvSpPr>
          <p:nvPr/>
        </p:nvSpPr>
        <p:spPr bwMode="auto">
          <a:xfrm>
            <a:off x="4572000" y="5777151"/>
            <a:ext cx="0" cy="37361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2" name="Text Box 29"/>
          <p:cNvSpPr txBox="1">
            <a:spLocks noChangeArrowheads="1"/>
          </p:cNvSpPr>
          <p:nvPr/>
        </p:nvSpPr>
        <p:spPr bwMode="auto">
          <a:xfrm>
            <a:off x="2277534" y="2057400"/>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t>10%</a:t>
            </a:r>
          </a:p>
        </p:txBody>
      </p:sp>
      <p:sp>
        <p:nvSpPr>
          <p:cNvPr id="2073" name="Text Box 30"/>
          <p:cNvSpPr txBox="1">
            <a:spLocks noChangeArrowheads="1"/>
          </p:cNvSpPr>
          <p:nvPr/>
        </p:nvSpPr>
        <p:spPr bwMode="auto">
          <a:xfrm>
            <a:off x="5486400" y="2057400"/>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t>90%</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A89B2C7-C01A-4F04-B8F4-C19DEF51B8D5}"/>
              </a:ext>
            </a:extLst>
          </p:cNvPr>
          <p:cNvGrpSpPr/>
          <p:nvPr/>
        </p:nvGrpSpPr>
        <p:grpSpPr>
          <a:xfrm>
            <a:off x="3341146" y="1085335"/>
            <a:ext cx="2151741" cy="1767673"/>
            <a:chOff x="3485035" y="4822258"/>
            <a:chExt cx="2151741" cy="1767673"/>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r="35482"/>
            <a:stretch/>
          </p:blipFill>
          <p:spPr>
            <a:xfrm rot="5400000">
              <a:off x="3873307" y="4682751"/>
              <a:ext cx="1162390" cy="1441403"/>
            </a:xfrm>
            <a:prstGeom prst="rect">
              <a:avLst/>
            </a:prstGeom>
            <a:ln>
              <a:noFill/>
            </a:ln>
            <a:effectLst>
              <a:softEdge rad="112500"/>
            </a:effectLst>
          </p:spPr>
        </p:pic>
        <p:sp>
          <p:nvSpPr>
            <p:cNvPr id="24" name="TextBox 23"/>
            <p:cNvSpPr txBox="1"/>
            <p:nvPr/>
          </p:nvSpPr>
          <p:spPr>
            <a:xfrm>
              <a:off x="3485035" y="5943600"/>
              <a:ext cx="2151741" cy="646331"/>
            </a:xfrm>
            <a:prstGeom prst="rect">
              <a:avLst/>
            </a:prstGeom>
            <a:noFill/>
          </p:spPr>
          <p:txBody>
            <a:bodyPr wrap="square" rtlCol="0">
              <a:spAutoFit/>
            </a:bodyPr>
            <a:lstStyle/>
            <a:p>
              <a:pPr algn="ctr"/>
              <a:r>
                <a:rPr lang="en-US" sz="1200" dirty="0" err="1">
                  <a:latin typeface="Eras Bold ITC" panose="020B0907030504020204" pitchFamily="34" charset="0"/>
                </a:rPr>
                <a:t>Yulin</a:t>
              </a:r>
              <a:r>
                <a:rPr lang="en-US" sz="1200" dirty="0">
                  <a:latin typeface="Eras Bold ITC" panose="020B0907030504020204" pitchFamily="34" charset="0"/>
                </a:rPr>
                <a:t> </a:t>
              </a:r>
              <a:r>
                <a:rPr lang="en-US" sz="1200" dirty="0" err="1">
                  <a:latin typeface="Eras Bold ITC" panose="020B0907030504020204" pitchFamily="34" charset="0"/>
                </a:rPr>
                <a:t>Jia</a:t>
              </a:r>
              <a:endParaRPr lang="en-US" sz="1200" dirty="0">
                <a:latin typeface="Eras Bold ITC" panose="020B0907030504020204" pitchFamily="34" charset="0"/>
              </a:endParaRPr>
            </a:p>
            <a:p>
              <a:pPr algn="ctr"/>
              <a:r>
                <a:rPr lang="en-US" sz="1200" dirty="0">
                  <a:latin typeface="Eras Bold ITC" panose="020B0907030504020204" pitchFamily="34" charset="0"/>
                </a:rPr>
                <a:t>Host- Pathogen Interactions</a:t>
              </a:r>
            </a:p>
          </p:txBody>
        </p:sp>
      </p:grpSp>
      <p:sp>
        <p:nvSpPr>
          <p:cNvPr id="2" name="TextBox 1"/>
          <p:cNvSpPr txBox="1"/>
          <p:nvPr/>
        </p:nvSpPr>
        <p:spPr>
          <a:xfrm>
            <a:off x="1862770" y="171450"/>
            <a:ext cx="5375189" cy="923330"/>
          </a:xfrm>
          <a:prstGeom prst="rect">
            <a:avLst/>
          </a:prstGeom>
          <a:noFill/>
        </p:spPr>
        <p:txBody>
          <a:bodyPr wrap="none" rtlCol="0">
            <a:spAutoFit/>
          </a:bodyPr>
          <a:lstStyle/>
          <a:p>
            <a:pPr algn="ctr"/>
            <a:r>
              <a:rPr lang="en-US" dirty="0">
                <a:solidFill>
                  <a:schemeClr val="bg1"/>
                </a:solidFill>
                <a:latin typeface="Eras Bold ITC" panose="020B0907030504020204" pitchFamily="34" charset="0"/>
              </a:rPr>
              <a:t>Scientific Staff at</a:t>
            </a:r>
          </a:p>
          <a:p>
            <a:pPr algn="ctr"/>
            <a:r>
              <a:rPr lang="en-US" dirty="0">
                <a:solidFill>
                  <a:schemeClr val="bg1"/>
                </a:solidFill>
                <a:latin typeface="Eras Bold ITC" panose="020B0907030504020204" pitchFamily="34" charset="0"/>
              </a:rPr>
              <a:t>Dale Bumpers National Rice Research Center</a:t>
            </a:r>
          </a:p>
          <a:p>
            <a:pPr algn="ctr"/>
            <a:endParaRPr lang="en-US" dirty="0">
              <a:latin typeface="Eras Bold ITC" panose="020B0907030504020204" pitchFamily="34" charset="0"/>
            </a:endParaRPr>
          </a:p>
        </p:txBody>
      </p:sp>
      <p:sp>
        <p:nvSpPr>
          <p:cNvPr id="3" name="Rectangle 2"/>
          <p:cNvSpPr/>
          <p:nvPr/>
        </p:nvSpPr>
        <p:spPr>
          <a:xfrm>
            <a:off x="0" y="0"/>
            <a:ext cx="9100728" cy="6858000"/>
          </a:xfrm>
          <a:prstGeom prst="rect">
            <a:avLst/>
          </a:prstGeom>
          <a:noFill/>
          <a:ln w="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FB9B4D0-D963-46B3-ABC9-575F3F3A953A}"/>
              </a:ext>
            </a:extLst>
          </p:cNvPr>
          <p:cNvGrpSpPr/>
          <p:nvPr/>
        </p:nvGrpSpPr>
        <p:grpSpPr>
          <a:xfrm>
            <a:off x="458840" y="2816063"/>
            <a:ext cx="7703545" cy="3826898"/>
            <a:chOff x="697454" y="1121188"/>
            <a:chExt cx="7703545" cy="3826898"/>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0811" t="13387" r="27073" b="29679"/>
            <a:stretch/>
          </p:blipFill>
          <p:spPr>
            <a:xfrm>
              <a:off x="3733800" y="1121188"/>
              <a:ext cx="1572351" cy="1455726"/>
            </a:xfrm>
            <a:prstGeom prst="rect">
              <a:avLst/>
            </a:prstGeom>
            <a:ln>
              <a:noFill/>
            </a:ln>
            <a:effectLst>
              <a:softEdge rad="112500"/>
            </a:effectLst>
          </p:spPr>
        </p:pic>
        <p:pic>
          <p:nvPicPr>
            <p:cNvPr id="7" name="Picture 2" descr="C:\Users\Anna.McClung\Documents\New Computer\photographs\ARS\people\Jerem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671" r="8437" b="23687"/>
            <a:stretch/>
          </p:blipFill>
          <p:spPr bwMode="auto">
            <a:xfrm>
              <a:off x="6472850" y="1296807"/>
              <a:ext cx="1530217" cy="12801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C:\Users\Anna.McClung\Documents\New Computer\My pictures\ARS people\jai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2250" y="2958004"/>
              <a:ext cx="1477541" cy="15920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929" t="-414" r="28122" b="25201"/>
            <a:stretch/>
          </p:blipFill>
          <p:spPr bwMode="auto">
            <a:xfrm>
              <a:off x="866635" y="1133911"/>
              <a:ext cx="1659620" cy="11829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25163" y="2274078"/>
              <a:ext cx="2089429" cy="461665"/>
            </a:xfrm>
            <a:prstGeom prst="rect">
              <a:avLst/>
            </a:prstGeom>
            <a:noFill/>
          </p:spPr>
          <p:txBody>
            <a:bodyPr wrap="square" rtlCol="0">
              <a:spAutoFit/>
            </a:bodyPr>
            <a:lstStyle/>
            <a:p>
              <a:pPr algn="ctr"/>
              <a:r>
                <a:rPr lang="en-US" sz="1200" dirty="0">
                  <a:latin typeface="Eras Bold ITC" panose="020B0907030504020204" pitchFamily="34" charset="0"/>
                </a:rPr>
                <a:t> Georgia </a:t>
              </a:r>
              <a:r>
                <a:rPr lang="en-US" sz="1200" dirty="0" err="1">
                  <a:latin typeface="Eras Bold ITC" panose="020B0907030504020204" pitchFamily="34" charset="0"/>
                </a:rPr>
                <a:t>Eizenga</a:t>
              </a:r>
              <a:endParaRPr lang="en-US" sz="1200" dirty="0">
                <a:latin typeface="Eras Bold ITC" panose="020B0907030504020204" pitchFamily="34" charset="0"/>
              </a:endParaRPr>
            </a:p>
            <a:p>
              <a:pPr algn="ctr"/>
              <a:r>
                <a:rPr lang="en-US" sz="1200" dirty="0">
                  <a:latin typeface="Eras Bold ITC" panose="020B0907030504020204" pitchFamily="34" charset="0"/>
                </a:rPr>
                <a:t>Wild Crop Relatives</a:t>
              </a:r>
            </a:p>
          </p:txBody>
        </p:sp>
        <p:sp>
          <p:nvSpPr>
            <p:cNvPr id="20" name="TextBox 19"/>
            <p:cNvSpPr txBox="1"/>
            <p:nvPr/>
          </p:nvSpPr>
          <p:spPr>
            <a:xfrm>
              <a:off x="697454" y="4486421"/>
              <a:ext cx="1828801" cy="461665"/>
            </a:xfrm>
            <a:prstGeom prst="rect">
              <a:avLst/>
            </a:prstGeom>
            <a:noFill/>
          </p:spPr>
          <p:txBody>
            <a:bodyPr wrap="square" rtlCol="0">
              <a:spAutoFit/>
            </a:bodyPr>
            <a:lstStyle/>
            <a:p>
              <a:pPr algn="ctr"/>
              <a:r>
                <a:rPr lang="en-US" sz="1200" dirty="0">
                  <a:latin typeface="Eras Bold ITC" panose="020B0907030504020204" pitchFamily="34" charset="0"/>
                </a:rPr>
                <a:t> Jai </a:t>
              </a:r>
              <a:r>
                <a:rPr lang="en-US" sz="1200" dirty="0" err="1">
                  <a:latin typeface="Eras Bold ITC" panose="020B0907030504020204" pitchFamily="34" charset="0"/>
                </a:rPr>
                <a:t>Rohila</a:t>
              </a:r>
              <a:endParaRPr lang="en-US" sz="1200" dirty="0">
                <a:latin typeface="Eras Bold ITC" panose="020B0907030504020204" pitchFamily="34" charset="0"/>
              </a:endParaRPr>
            </a:p>
            <a:p>
              <a:pPr algn="ctr"/>
              <a:r>
                <a:rPr lang="en-US" sz="1200" dirty="0">
                  <a:latin typeface="Eras Bold ITC" panose="020B0907030504020204" pitchFamily="34" charset="0"/>
                </a:rPr>
                <a:t>Abiotic Stress</a:t>
              </a:r>
            </a:p>
          </p:txBody>
        </p:sp>
        <p:sp>
          <p:nvSpPr>
            <p:cNvPr id="21" name="TextBox 20"/>
            <p:cNvSpPr txBox="1"/>
            <p:nvPr/>
          </p:nvSpPr>
          <p:spPr>
            <a:xfrm>
              <a:off x="6372134" y="2523017"/>
              <a:ext cx="2028865" cy="646331"/>
            </a:xfrm>
            <a:prstGeom prst="rect">
              <a:avLst/>
            </a:prstGeom>
            <a:noFill/>
          </p:spPr>
          <p:txBody>
            <a:bodyPr wrap="square" rtlCol="0">
              <a:spAutoFit/>
            </a:bodyPr>
            <a:lstStyle/>
            <a:p>
              <a:pPr algn="ctr"/>
              <a:r>
                <a:rPr lang="en-US" sz="1200" dirty="0">
                  <a:latin typeface="Eras Bold ITC" panose="020B0907030504020204" pitchFamily="34" charset="0"/>
                </a:rPr>
                <a:t> Jeremy Edwards</a:t>
              </a:r>
            </a:p>
            <a:p>
              <a:pPr algn="ctr"/>
              <a:r>
                <a:rPr lang="en-US" sz="1200" dirty="0">
                  <a:latin typeface="Eras Bold ITC" panose="020B0907030504020204" pitchFamily="34" charset="0"/>
                </a:rPr>
                <a:t>Bioinformatics</a:t>
              </a:r>
            </a:p>
            <a:p>
              <a:pPr algn="ctr"/>
              <a:endParaRPr lang="en-US" sz="1200" dirty="0">
                <a:latin typeface="Eras Bold ITC" panose="020B0907030504020204" pitchFamily="34" charset="0"/>
              </a:endParaRPr>
            </a:p>
          </p:txBody>
        </p:sp>
        <p:sp>
          <p:nvSpPr>
            <p:cNvPr id="22" name="TextBox 21"/>
            <p:cNvSpPr txBox="1"/>
            <p:nvPr/>
          </p:nvSpPr>
          <p:spPr>
            <a:xfrm>
              <a:off x="3505200" y="2618765"/>
              <a:ext cx="2096940" cy="461665"/>
            </a:xfrm>
            <a:prstGeom prst="rect">
              <a:avLst/>
            </a:prstGeom>
            <a:noFill/>
          </p:spPr>
          <p:txBody>
            <a:bodyPr wrap="square" rtlCol="0">
              <a:spAutoFit/>
            </a:bodyPr>
            <a:lstStyle/>
            <a:p>
              <a:pPr algn="ctr"/>
              <a:r>
                <a:rPr lang="en-US" sz="1200" dirty="0">
                  <a:latin typeface="Eras Bold ITC" panose="020B0907030504020204" pitchFamily="34" charset="0"/>
                </a:rPr>
                <a:t> Shannon Pinson</a:t>
              </a:r>
            </a:p>
            <a:p>
              <a:pPr algn="ctr"/>
              <a:r>
                <a:rPr lang="en-US" sz="1200" dirty="0">
                  <a:latin typeface="Eras Bold ITC" panose="020B0907030504020204" pitchFamily="34" charset="0"/>
                </a:rPr>
                <a:t>Gene Mapping</a:t>
              </a:r>
            </a:p>
          </p:txBody>
        </p:sp>
        <p:pic>
          <p:nvPicPr>
            <p:cNvPr id="17" name="Picture 16">
              <a:extLst>
                <a:ext uri="{FF2B5EF4-FFF2-40B4-BE49-F238E27FC236}">
                  <a16:creationId xmlns:a16="http://schemas.microsoft.com/office/drawing/2014/main" id="{A3666833-B8D3-4738-9EE8-D0581D9D50D0}"/>
                </a:ext>
              </a:extLst>
            </p:cNvPr>
            <p:cNvPicPr>
              <a:picLocks noChangeAspect="1"/>
            </p:cNvPicPr>
            <p:nvPr/>
          </p:nvPicPr>
          <p:blipFill>
            <a:blip r:embed="rId7"/>
            <a:stretch>
              <a:fillRect/>
            </a:stretch>
          </p:blipFill>
          <p:spPr>
            <a:xfrm>
              <a:off x="3681631" y="3092479"/>
              <a:ext cx="1735192" cy="1308505"/>
            </a:xfrm>
            <a:prstGeom prst="rect">
              <a:avLst/>
            </a:prstGeom>
          </p:spPr>
        </p:pic>
        <p:sp>
          <p:nvSpPr>
            <p:cNvPr id="25" name="TextBox 24">
              <a:extLst>
                <a:ext uri="{FF2B5EF4-FFF2-40B4-BE49-F238E27FC236}">
                  <a16:creationId xmlns:a16="http://schemas.microsoft.com/office/drawing/2014/main" id="{44377CDE-3C59-4074-9ED0-D6FBA260FD23}"/>
                </a:ext>
              </a:extLst>
            </p:cNvPr>
            <p:cNvSpPr txBox="1"/>
            <p:nvPr/>
          </p:nvSpPr>
          <p:spPr>
            <a:xfrm>
              <a:off x="3600977" y="4453769"/>
              <a:ext cx="1828801" cy="461665"/>
            </a:xfrm>
            <a:prstGeom prst="rect">
              <a:avLst/>
            </a:prstGeom>
            <a:noFill/>
          </p:spPr>
          <p:txBody>
            <a:bodyPr wrap="square" rtlCol="0">
              <a:spAutoFit/>
            </a:bodyPr>
            <a:lstStyle/>
            <a:p>
              <a:pPr algn="ctr"/>
              <a:r>
                <a:rPr lang="en-US" sz="1200" dirty="0">
                  <a:latin typeface="Eras Bold ITC" panose="020B0907030504020204" pitchFamily="34" charset="0"/>
                </a:rPr>
                <a:t>Trevis Huggins</a:t>
              </a:r>
            </a:p>
            <a:p>
              <a:pPr algn="ctr"/>
              <a:r>
                <a:rPr lang="en-US" sz="1200" dirty="0">
                  <a:latin typeface="Eras Bold ITC" panose="020B0907030504020204" pitchFamily="34" charset="0"/>
                </a:rPr>
                <a:t>Germplasm Curator</a:t>
              </a:r>
            </a:p>
          </p:txBody>
        </p:sp>
      </p:grpSp>
    </p:spTree>
    <p:extLst>
      <p:ext uri="{BB962C8B-B14F-4D97-AF65-F5344CB8AC3E}">
        <p14:creationId xmlns:p14="http://schemas.microsoft.com/office/powerpoint/2010/main" val="9676907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1359976" y="848815"/>
            <a:ext cx="6096000" cy="42672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1446" y="789057"/>
            <a:ext cx="2514600" cy="707886"/>
          </a:xfrm>
          <a:prstGeom prst="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a:solidFill>
                  <a:schemeClr val="bg1"/>
                </a:solidFill>
              </a:rPr>
              <a:t>Rice </a:t>
            </a:r>
            <a:r>
              <a:rPr lang="en-US" sz="2000" b="1" dirty="0" err="1">
                <a:solidFill>
                  <a:schemeClr val="bg1"/>
                </a:solidFill>
              </a:rPr>
              <a:t>Germplasm</a:t>
            </a:r>
            <a:r>
              <a:rPr lang="en-US" sz="2000" b="1" dirty="0">
                <a:solidFill>
                  <a:schemeClr val="bg1"/>
                </a:solidFill>
              </a:rPr>
              <a:t> Characterization</a:t>
            </a:r>
          </a:p>
        </p:txBody>
      </p:sp>
      <p:sp>
        <p:nvSpPr>
          <p:cNvPr id="15" name="TextBox 14"/>
          <p:cNvSpPr txBox="1"/>
          <p:nvPr/>
        </p:nvSpPr>
        <p:spPr>
          <a:xfrm>
            <a:off x="4267200" y="3581400"/>
            <a:ext cx="2819400" cy="707886"/>
          </a:xfrm>
          <a:prstGeom prst="rect">
            <a:avLst/>
          </a:prstGeom>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a:solidFill>
                  <a:schemeClr val="bg1"/>
                </a:solidFill>
              </a:rPr>
              <a:t>Marker Assisted</a:t>
            </a:r>
          </a:p>
          <a:p>
            <a:pPr algn="ctr"/>
            <a:r>
              <a:rPr lang="en-US" sz="2000" b="1" dirty="0">
                <a:solidFill>
                  <a:schemeClr val="bg1"/>
                </a:solidFill>
              </a:rPr>
              <a:t> Breeding</a:t>
            </a:r>
          </a:p>
        </p:txBody>
      </p:sp>
      <p:sp>
        <p:nvSpPr>
          <p:cNvPr id="16" name="TextBox 15"/>
          <p:cNvSpPr txBox="1"/>
          <p:nvPr/>
        </p:nvSpPr>
        <p:spPr>
          <a:xfrm>
            <a:off x="2743200" y="2514600"/>
            <a:ext cx="2514600" cy="400110"/>
          </a:xfrm>
          <a:prstGeom prst="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a:solidFill>
                  <a:schemeClr val="bg1"/>
                </a:solidFill>
              </a:rPr>
              <a:t>Gene Discovery</a:t>
            </a:r>
          </a:p>
        </p:txBody>
      </p:sp>
      <p:sp>
        <p:nvSpPr>
          <p:cNvPr id="17" name="TextBox 16"/>
          <p:cNvSpPr txBox="1"/>
          <p:nvPr/>
        </p:nvSpPr>
        <p:spPr>
          <a:xfrm>
            <a:off x="6477000" y="5029200"/>
            <a:ext cx="2514600" cy="1015663"/>
          </a:xfrm>
          <a:prstGeom prst="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a:solidFill>
                  <a:schemeClr val="bg1"/>
                </a:solidFill>
              </a:rPr>
              <a:t>Open Access, Improved Rice </a:t>
            </a:r>
          </a:p>
          <a:p>
            <a:pPr algn="ctr"/>
            <a:r>
              <a:rPr lang="en-US" sz="2000" b="1" dirty="0">
                <a:solidFill>
                  <a:schemeClr val="bg1"/>
                </a:solidFill>
              </a:rPr>
              <a:t>Germplasm</a:t>
            </a:r>
          </a:p>
        </p:txBody>
      </p:sp>
      <p:sp>
        <p:nvSpPr>
          <p:cNvPr id="12" name="TextBox 11"/>
          <p:cNvSpPr txBox="1"/>
          <p:nvPr/>
        </p:nvSpPr>
        <p:spPr>
          <a:xfrm>
            <a:off x="2743200" y="128164"/>
            <a:ext cx="3455561" cy="584775"/>
          </a:xfrm>
          <a:prstGeom prst="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200" b="1" dirty="0"/>
              <a:t>Research Approach</a:t>
            </a:r>
          </a:p>
        </p:txBody>
      </p:sp>
      <p:pic>
        <p:nvPicPr>
          <p:cNvPr id="13" name="Picture 2" descr="S:\McClung\Dr. McClung's salt test\2014 Salt pictures-Rep 1\Rep 1 set 1 pictures\4-14-14 tray 1 set 1 17 days in salt.JPG"/>
          <p:cNvPicPr>
            <a:picLocks noChangeAspect="1" noChangeArrowheads="1"/>
          </p:cNvPicPr>
          <p:nvPr/>
        </p:nvPicPr>
        <p:blipFill>
          <a:blip r:embed="rId2" cstate="print"/>
          <a:srcRect t="5790" r="3498" b="8806"/>
          <a:stretch>
            <a:fillRect/>
          </a:stretch>
        </p:blipFill>
        <p:spPr bwMode="auto">
          <a:xfrm>
            <a:off x="335571" y="2172075"/>
            <a:ext cx="1494295" cy="1763268"/>
          </a:xfrm>
          <a:prstGeom prst="rect">
            <a:avLst/>
          </a:prstGeom>
        </p:spPr>
        <p:style>
          <a:lnRef idx="2">
            <a:schemeClr val="dk1"/>
          </a:lnRef>
          <a:fillRef idx="1">
            <a:schemeClr val="lt1"/>
          </a:fillRef>
          <a:effectRef idx="0">
            <a:schemeClr val="dk1"/>
          </a:effectRef>
          <a:fontRef idx="minor">
            <a:schemeClr val="dk1"/>
          </a:fontRef>
        </p:style>
      </p:pic>
      <p:pic>
        <p:nvPicPr>
          <p:cNvPr id="20" name="Picture 4" descr="Ahrent1_green"/>
          <p:cNvPicPr>
            <a:picLocks noChangeAspect="1" noChangeArrowheads="1"/>
          </p:cNvPicPr>
          <p:nvPr/>
        </p:nvPicPr>
        <p:blipFill>
          <a:blip r:embed="rId3" cstate="print"/>
          <a:srcRect/>
          <a:stretch>
            <a:fillRect/>
          </a:stretch>
        </p:blipFill>
        <p:spPr bwMode="auto">
          <a:xfrm>
            <a:off x="2362200" y="4041856"/>
            <a:ext cx="1371600" cy="1615773"/>
          </a:xfrm>
          <a:prstGeom prst="rect">
            <a:avLst/>
          </a:prstGeom>
        </p:spPr>
        <p:style>
          <a:lnRef idx="2">
            <a:schemeClr val="dk1"/>
          </a:lnRef>
          <a:fillRef idx="1">
            <a:schemeClr val="lt1"/>
          </a:fillRef>
          <a:effectRef idx="0">
            <a:schemeClr val="dk1"/>
          </a:effectRef>
          <a:fontRef idx="minor">
            <a:schemeClr val="dk1"/>
          </a:fontRef>
        </p:style>
      </p:pic>
      <p:sp>
        <p:nvSpPr>
          <p:cNvPr id="27" name="TextBox 26"/>
          <p:cNvSpPr txBox="1"/>
          <p:nvPr/>
        </p:nvSpPr>
        <p:spPr>
          <a:xfrm>
            <a:off x="2362200" y="5791200"/>
            <a:ext cx="1455399" cy="707886"/>
          </a:xfrm>
          <a:prstGeom prst="rect">
            <a:avLst/>
          </a:prstGeom>
          <a:noFill/>
        </p:spPr>
        <p:txBody>
          <a:bodyPr wrap="none" rtlCol="0">
            <a:spAutoFit/>
          </a:bodyPr>
          <a:lstStyle/>
          <a:p>
            <a:pPr algn="ctr"/>
            <a:r>
              <a:rPr lang="en-US" sz="2000" b="1" dirty="0"/>
              <a:t>Weed </a:t>
            </a:r>
          </a:p>
          <a:p>
            <a:pPr algn="ctr"/>
            <a:r>
              <a:rPr lang="en-US" sz="2000" b="1" dirty="0"/>
              <a:t>Suppressive</a:t>
            </a:r>
          </a:p>
        </p:txBody>
      </p:sp>
      <p:sp>
        <p:nvSpPr>
          <p:cNvPr id="28" name="TextBox 27"/>
          <p:cNvSpPr txBox="1"/>
          <p:nvPr/>
        </p:nvSpPr>
        <p:spPr>
          <a:xfrm>
            <a:off x="163364" y="4141857"/>
            <a:ext cx="1838708" cy="707886"/>
          </a:xfrm>
          <a:prstGeom prst="rect">
            <a:avLst/>
          </a:prstGeom>
          <a:noFill/>
        </p:spPr>
        <p:txBody>
          <a:bodyPr wrap="none" rtlCol="0">
            <a:spAutoFit/>
          </a:bodyPr>
          <a:lstStyle/>
          <a:p>
            <a:pPr algn="ctr"/>
            <a:r>
              <a:rPr lang="en-US" sz="2000" b="1" dirty="0"/>
              <a:t>Resilient to</a:t>
            </a:r>
          </a:p>
          <a:p>
            <a:pPr algn="ctr"/>
            <a:r>
              <a:rPr lang="en-US" sz="2000" b="1" dirty="0"/>
              <a:t>Climate Change</a:t>
            </a:r>
          </a:p>
        </p:txBody>
      </p:sp>
      <p:sp>
        <p:nvSpPr>
          <p:cNvPr id="30" name="TextBox 29"/>
          <p:cNvSpPr txBox="1"/>
          <p:nvPr/>
        </p:nvSpPr>
        <p:spPr>
          <a:xfrm>
            <a:off x="5270939" y="2071754"/>
            <a:ext cx="1155766" cy="707886"/>
          </a:xfrm>
          <a:prstGeom prst="rect">
            <a:avLst/>
          </a:prstGeom>
          <a:noFill/>
        </p:spPr>
        <p:txBody>
          <a:bodyPr wrap="none" rtlCol="0">
            <a:spAutoFit/>
          </a:bodyPr>
          <a:lstStyle/>
          <a:p>
            <a:pPr algn="ctr"/>
            <a:r>
              <a:rPr lang="en-US" sz="2000" b="1" dirty="0"/>
              <a:t>Disease </a:t>
            </a:r>
          </a:p>
          <a:p>
            <a:pPr algn="ctr"/>
            <a:r>
              <a:rPr lang="en-US" sz="2000" b="1" dirty="0"/>
              <a:t>Resistant</a:t>
            </a:r>
          </a:p>
        </p:txBody>
      </p:sp>
      <p:pic>
        <p:nvPicPr>
          <p:cNvPr id="35" name="Picture 14" descr="FAST &amp; NATURAL™ Instant Brown Rice"/>
          <p:cNvPicPr>
            <a:picLocks noChangeAspect="1" noChangeArrowheads="1"/>
          </p:cNvPicPr>
          <p:nvPr/>
        </p:nvPicPr>
        <p:blipFill>
          <a:blip r:embed="rId4" cstate="print"/>
          <a:srcRect l="11386" r="8910"/>
          <a:stretch>
            <a:fillRect/>
          </a:stretch>
        </p:blipFill>
        <p:spPr bwMode="auto">
          <a:xfrm>
            <a:off x="7391400" y="533400"/>
            <a:ext cx="933102" cy="1595438"/>
          </a:xfrm>
          <a:prstGeom prst="rect">
            <a:avLst/>
          </a:prstGeom>
          <a:noFill/>
        </p:spPr>
      </p:pic>
      <p:pic>
        <p:nvPicPr>
          <p:cNvPr id="31" name="Picture 23" descr="Hain Celestial is the source for all your Gluten-Free dietary needs."/>
          <p:cNvPicPr>
            <a:picLocks noChangeAspect="1" noChangeArrowheads="1"/>
          </p:cNvPicPr>
          <p:nvPr/>
        </p:nvPicPr>
        <p:blipFill>
          <a:blip r:embed="rId5" cstate="print"/>
          <a:srcRect l="24951" t="20732" r="64873" b="15853"/>
          <a:stretch>
            <a:fillRect/>
          </a:stretch>
        </p:blipFill>
        <p:spPr bwMode="auto">
          <a:xfrm>
            <a:off x="6705600" y="1267346"/>
            <a:ext cx="699827" cy="1399653"/>
          </a:xfrm>
          <a:prstGeom prst="rect">
            <a:avLst/>
          </a:prstGeom>
          <a:noFill/>
        </p:spPr>
      </p:pic>
      <p:pic>
        <p:nvPicPr>
          <p:cNvPr id="36" name="Picture 18" descr="2351"/>
          <p:cNvPicPr>
            <a:picLocks noChangeAspect="1" noChangeArrowheads="1"/>
          </p:cNvPicPr>
          <p:nvPr/>
        </p:nvPicPr>
        <p:blipFill>
          <a:blip r:embed="rId6" cstate="print"/>
          <a:srcRect/>
          <a:stretch>
            <a:fillRect/>
          </a:stretch>
        </p:blipFill>
        <p:spPr bwMode="auto">
          <a:xfrm>
            <a:off x="8229600" y="1529752"/>
            <a:ext cx="666501" cy="1137247"/>
          </a:xfrm>
          <a:prstGeom prst="rect">
            <a:avLst/>
          </a:prstGeom>
          <a:noFill/>
        </p:spPr>
      </p:pic>
      <p:sp>
        <p:nvSpPr>
          <p:cNvPr id="29" name="TextBox 28"/>
          <p:cNvSpPr txBox="1"/>
          <p:nvPr/>
        </p:nvSpPr>
        <p:spPr>
          <a:xfrm>
            <a:off x="6553200" y="2658070"/>
            <a:ext cx="2438399" cy="923330"/>
          </a:xfrm>
          <a:prstGeom prst="rect">
            <a:avLst/>
          </a:prstGeom>
          <a:noFill/>
        </p:spPr>
        <p:txBody>
          <a:bodyPr wrap="square" rtlCol="0">
            <a:spAutoFit/>
          </a:bodyPr>
          <a:lstStyle/>
          <a:p>
            <a:pPr algn="ctr"/>
            <a:r>
              <a:rPr lang="en-US" b="1" dirty="0"/>
              <a:t>Enhanced Nutrition</a:t>
            </a:r>
          </a:p>
          <a:p>
            <a:pPr algn="ctr"/>
            <a:r>
              <a:rPr lang="en-US" b="1" dirty="0"/>
              <a:t>And Processing</a:t>
            </a:r>
          </a:p>
          <a:p>
            <a:pPr algn="ctr"/>
            <a:r>
              <a:rPr lang="en-US" b="1" dirty="0"/>
              <a:t>Quality</a:t>
            </a:r>
          </a:p>
        </p:txBody>
      </p:sp>
      <p:sp>
        <p:nvSpPr>
          <p:cNvPr id="37" name="TextBox 36"/>
          <p:cNvSpPr txBox="1"/>
          <p:nvPr/>
        </p:nvSpPr>
        <p:spPr>
          <a:xfrm>
            <a:off x="6422266" y="6145143"/>
            <a:ext cx="2581219" cy="461665"/>
          </a:xfrm>
          <a:prstGeom prst="rect">
            <a:avLst/>
          </a:prstGeom>
          <a:solidFill>
            <a:schemeClr val="accent1">
              <a:lumMod val="60000"/>
              <a:lumOff val="4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b="1" dirty="0"/>
              <a:t>Research Outcome</a:t>
            </a:r>
          </a:p>
        </p:txBody>
      </p:sp>
      <p:pic>
        <p:nvPicPr>
          <p:cNvPr id="19" name="Picture 5" descr="Saber-01-FD"/>
          <p:cNvPicPr>
            <a:picLocks noChangeAspect="1" noChangeArrowheads="1"/>
          </p:cNvPicPr>
          <p:nvPr/>
        </p:nvPicPr>
        <p:blipFill>
          <a:blip r:embed="rId7" cstate="print"/>
          <a:srcRect/>
          <a:stretch>
            <a:fillRect/>
          </a:stretch>
        </p:blipFill>
        <p:spPr bwMode="auto">
          <a:xfrm>
            <a:off x="4495800" y="4637294"/>
            <a:ext cx="1362715" cy="124915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pic>
      <p:sp>
        <p:nvSpPr>
          <p:cNvPr id="21" name="TextBox 20"/>
          <p:cNvSpPr txBox="1"/>
          <p:nvPr/>
        </p:nvSpPr>
        <p:spPr>
          <a:xfrm>
            <a:off x="4588487" y="5943600"/>
            <a:ext cx="1270028" cy="707886"/>
          </a:xfrm>
          <a:prstGeom prst="rect">
            <a:avLst/>
          </a:prstGeom>
          <a:noFill/>
        </p:spPr>
        <p:txBody>
          <a:bodyPr wrap="none" rtlCol="0">
            <a:spAutoFit/>
          </a:bodyPr>
          <a:lstStyle/>
          <a:p>
            <a:pPr algn="ctr"/>
            <a:r>
              <a:rPr lang="en-US" sz="2000" b="1" dirty="0"/>
              <a:t>Improved </a:t>
            </a:r>
          </a:p>
          <a:p>
            <a:pPr algn="ctr"/>
            <a:r>
              <a:rPr lang="en-US" sz="2000" b="1" dirty="0"/>
              <a:t>Yield</a:t>
            </a:r>
          </a:p>
        </p:txBody>
      </p:sp>
      <p:pic>
        <p:nvPicPr>
          <p:cNvPr id="23" name="Picture 22">
            <a:extLst>
              <a:ext uri="{FF2B5EF4-FFF2-40B4-BE49-F238E27FC236}">
                <a16:creationId xmlns:a16="http://schemas.microsoft.com/office/drawing/2014/main" id="{6855451F-6DF3-438E-B4EC-339786C44EB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5294545" y="833879"/>
            <a:ext cx="1024243" cy="1326128"/>
          </a:xfrm>
          <a:prstGeom prst="rect">
            <a:avLst/>
          </a:prstGeom>
          <a:noFill/>
          <a:ln w="3175">
            <a:solidFill>
              <a:schemeClr val="tx1"/>
            </a:solidFill>
          </a:ln>
        </p:spPr>
      </p:pic>
    </p:spTree>
    <p:extLst>
      <p:ext uri="{BB962C8B-B14F-4D97-AF65-F5344CB8AC3E}">
        <p14:creationId xmlns:p14="http://schemas.microsoft.com/office/powerpoint/2010/main" val="103191065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USA Rice Production Facts</a:t>
            </a:r>
          </a:p>
        </p:txBody>
      </p:sp>
      <p:sp>
        <p:nvSpPr>
          <p:cNvPr id="3" name="Text Placeholder 2"/>
          <p:cNvSpPr>
            <a:spLocks noGrp="1"/>
          </p:cNvSpPr>
          <p:nvPr>
            <p:ph type="body" sz="quarter" idx="4294967295"/>
          </p:nvPr>
        </p:nvSpPr>
        <p:spPr>
          <a:xfrm>
            <a:off x="762000" y="1447800"/>
            <a:ext cx="4800600" cy="2363724"/>
          </a:xfrm>
        </p:spPr>
        <p:txBody>
          <a:bodyPr/>
          <a:lstStyle/>
          <a:p>
            <a:r>
              <a:rPr lang="en-US" sz="2400" dirty="0"/>
              <a:t>3.5 M acres of rice are planted in the USA</a:t>
            </a:r>
          </a:p>
          <a:p>
            <a:r>
              <a:rPr lang="en-US" sz="2400" dirty="0"/>
              <a:t>74% of USA rice produced is long grain rice</a:t>
            </a:r>
          </a:p>
          <a:p>
            <a:r>
              <a:rPr lang="en-US" sz="2400" dirty="0"/>
              <a:t>50% of US rice is produced in Arkansas</a:t>
            </a:r>
          </a:p>
          <a:p>
            <a:r>
              <a:rPr lang="en-US" sz="2400" dirty="0"/>
              <a:t>50% of US rice produced is exported</a:t>
            </a:r>
          </a:p>
          <a:p>
            <a:r>
              <a:rPr lang="en-US" sz="2400" dirty="0"/>
              <a:t>Our largest export market is Mexico</a:t>
            </a:r>
          </a:p>
          <a:p>
            <a:endParaRPr lang="en-US" sz="2400" dirty="0"/>
          </a:p>
        </p:txBody>
      </p:sp>
      <p:pic>
        <p:nvPicPr>
          <p:cNvPr id="3074" name="Picture 2" descr="C:\Users\Anna.McClung\Pictures\tx rice fie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906" y="1371600"/>
            <a:ext cx="2724150" cy="2724150"/>
          </a:xfrm>
          <a:prstGeom prst="rect">
            <a:avLst/>
          </a:prstGeom>
          <a:no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075" name="Picture 3" descr="C:\Users\Anna.McClung\Pictures\rice-shipping-exports-60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931" y="4419600"/>
            <a:ext cx="3086100" cy="2057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23801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front of a building&#10;&#10;Description automatically generated">
            <a:extLst>
              <a:ext uri="{FF2B5EF4-FFF2-40B4-BE49-F238E27FC236}">
                <a16:creationId xmlns:a16="http://schemas.microsoft.com/office/drawing/2014/main" id="{F74B3A29-460A-5A2C-32C6-E90F5556FF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 y="304800"/>
            <a:ext cx="9144000" cy="5873741"/>
          </a:xfrm>
          <a:prstGeom prst="rect">
            <a:avLst/>
          </a:prstGeom>
        </p:spPr>
      </p:pic>
      <p:sp>
        <p:nvSpPr>
          <p:cNvPr id="4" name="TextBox 3">
            <a:extLst>
              <a:ext uri="{FF2B5EF4-FFF2-40B4-BE49-F238E27FC236}">
                <a16:creationId xmlns:a16="http://schemas.microsoft.com/office/drawing/2014/main" id="{3418AE06-D18D-6DB4-7BEE-E73A494C66CF}"/>
              </a:ext>
            </a:extLst>
          </p:cNvPr>
          <p:cNvSpPr txBox="1"/>
          <p:nvPr/>
        </p:nvSpPr>
        <p:spPr>
          <a:xfrm>
            <a:off x="609600" y="6248400"/>
            <a:ext cx="8077148" cy="369332"/>
          </a:xfrm>
          <a:prstGeom prst="rect">
            <a:avLst/>
          </a:prstGeom>
          <a:noFill/>
        </p:spPr>
        <p:txBody>
          <a:bodyPr wrap="none" rtlCol="0">
            <a:spAutoFit/>
          </a:bodyPr>
          <a:lstStyle/>
          <a:p>
            <a:r>
              <a:rPr lang="en-US" dirty="0"/>
              <a:t>USDA Employees at 25</a:t>
            </a:r>
            <a:r>
              <a:rPr lang="en-US" baseline="30000" dirty="0"/>
              <a:t>th</a:t>
            </a:r>
            <a:r>
              <a:rPr lang="en-US" dirty="0"/>
              <a:t> Anniversary of Dale Bumpers National Rice Research Center</a:t>
            </a:r>
          </a:p>
        </p:txBody>
      </p:sp>
    </p:spTree>
  </p:cSld>
  <p:clrMapOvr>
    <a:masterClrMapping/>
  </p:clrMapOvr>
  <p:transition>
    <p:fade/>
  </p:transition>
</p:sld>
</file>

<file path=ppt/theme/theme1.xml><?xml version="1.0" encoding="utf-8"?>
<a:theme xmlns:a="http://schemas.openxmlformats.org/drawingml/2006/main" name="TS010286738">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2D4328B-7AED-4019-A1E2-17EAB1A500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TS010286738</Template>
  <TotalTime>1416</TotalTime>
  <Words>274</Words>
  <Application>Microsoft Office PowerPoint</Application>
  <PresentationFormat>On-screen Show (4:3)</PresentationFormat>
  <Paragraphs>66</Paragraphs>
  <Slides>8</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7" baseType="lpstr">
      <vt:lpstr>Arial</vt:lpstr>
      <vt:lpstr>Calibri</vt:lpstr>
      <vt:lpstr>Courier New</vt:lpstr>
      <vt:lpstr>Eras Bold ITC</vt:lpstr>
      <vt:lpstr>Times New Roman</vt:lpstr>
      <vt:lpstr>Wingdings</vt:lpstr>
      <vt:lpstr>TS010286738</vt:lpstr>
      <vt:lpstr>White with Courier font for code slides</vt:lpstr>
      <vt:lpstr>Acrobat Document</vt:lpstr>
      <vt:lpstr>PowerPoint Presentation</vt:lpstr>
      <vt:lpstr>PowerPoint Presentation</vt:lpstr>
      <vt:lpstr>PowerPoint Presentation</vt:lpstr>
      <vt:lpstr>PowerPoint Presentation</vt:lpstr>
      <vt:lpstr>PowerPoint Presentation</vt:lpstr>
      <vt:lpstr>PowerPoint Presentation</vt:lpstr>
      <vt:lpstr>USA Rice Production Facts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Program Update</dc:title>
  <dc:creator>Anna McClung</dc:creator>
  <cp:lastModifiedBy>Editor</cp:lastModifiedBy>
  <cp:revision>181</cp:revision>
  <dcterms:created xsi:type="dcterms:W3CDTF">2014-08-01T11:53:22Z</dcterms:created>
  <dcterms:modified xsi:type="dcterms:W3CDTF">2024-07-12T21:22:08Z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TC102867389990</vt:lpwstr>
  </property>
</Properties>
</file>